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501" r:id="rId2"/>
    <p:sldId id="502" r:id="rId3"/>
    <p:sldId id="519" r:id="rId4"/>
    <p:sldId id="521" r:id="rId5"/>
    <p:sldId id="520" r:id="rId6"/>
    <p:sldId id="527" r:id="rId7"/>
    <p:sldId id="523" r:id="rId8"/>
    <p:sldId id="524" r:id="rId9"/>
    <p:sldId id="514" r:id="rId10"/>
    <p:sldId id="505" r:id="rId11"/>
    <p:sldId id="504" r:id="rId12"/>
    <p:sldId id="518" r:id="rId13"/>
    <p:sldId id="509" r:id="rId14"/>
    <p:sldId id="517" r:id="rId15"/>
    <p:sldId id="526" r:id="rId16"/>
    <p:sldId id="525" r:id="rId17"/>
    <p:sldId id="522" r:id="rId18"/>
    <p:sldId id="491" r:id="rId19"/>
    <p:sldId id="530" r:id="rId20"/>
    <p:sldId id="492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BBE0E3"/>
    <a:srgbClr val="CC0000"/>
    <a:srgbClr val="990000"/>
    <a:srgbClr val="990033"/>
    <a:srgbClr val="800000"/>
    <a:srgbClr val="00808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3188" autoAdjust="0"/>
  </p:normalViewPr>
  <p:slideViewPr>
    <p:cSldViewPr>
      <p:cViewPr varScale="1">
        <p:scale>
          <a:sx n="98" d="100"/>
          <a:sy n="9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0B99FA25-8B92-45F6-9D03-B477F188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BE4694-42C3-4EE8-A125-51AD14C6E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9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wrap="none" lIns="91285" tIns="45643" rIns="91285" bIns="45643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41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320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1475"/>
          </a:xfrm>
          <a:noFill/>
          <a:ln/>
        </p:spPr>
        <p:txBody>
          <a:bodyPr wrap="none" lIns="91285" tIns="45643" rIns="91285" bIns="45643" anchor="ctr"/>
          <a:lstStyle/>
          <a:p>
            <a:r>
              <a:rPr lang="en-US" smtClean="0"/>
              <a:t>Newer is still better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8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42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lIns="91285" tIns="45643" rIns="91285" bIns="45643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BIC Complex vs All others Complex vs All Manufacturers - Enabler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1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AEB10FFE-403C-4135-BCD0-85B68440AA5D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E541ADC2-FFA7-4292-9093-D0387D580399}" type="datetimeFigureOut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12/6/2011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2279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0700" cy="41798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289938A3-FEB9-44FB-A1A5-F16F697C4E46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27E142C0-0F20-4045-BA3B-B67D82242DD6}" type="datetimeFigureOut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12/6/2011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30" name="Rectangle 6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0231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0700" cy="41798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69BBF0E7-C46C-4511-BFF2-C51B58E14081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22EF5FE1-74AF-4FED-8556-514DE5B3A8AE}" type="datetimeFigureOut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12/6/2011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6" name="Rectangle 6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4087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0700" cy="41798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Done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4F007-4620-4240-8049-8E643F629098}" type="slidenum">
              <a:rPr lang="en-US">
                <a:solidFill>
                  <a:srgbClr val="1F497D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7099AB7D-734A-47E3-A9EE-AC3CE4F7497C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ln/>
        </p:spPr>
      </p:sp>
      <p:sp>
        <p:nvSpPr>
          <p:cNvPr id="12800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98500" y="4414838"/>
            <a:ext cx="5613400" cy="4181475"/>
          </a:xfrm>
          <a:noFill/>
          <a:ln/>
        </p:spPr>
        <p:txBody>
          <a:bodyPr wrap="none" lIns="91285" tIns="45643" rIns="91285" bIns="45643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Done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8A09A0F1-447E-4C33-843F-B712EC8E11B2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7AC59763-06A5-42DA-AAE4-B321003DD395}" type="datetimeFigureOut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12/6/2011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5895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0700" cy="41798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D8D457-4201-48E4-84AE-6246D7891A9B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ln/>
        </p:spPr>
        <p:txBody>
          <a:bodyPr wrap="none" anchor="ctr"/>
          <a:lstStyle/>
          <a:p>
            <a:r>
              <a:rPr lang="en-US" smtClean="0"/>
              <a:t>BIC obviously better than laggards</a:t>
            </a:r>
          </a:p>
          <a:p>
            <a:endParaRPr lang="en-US" smtClean="0"/>
          </a:p>
          <a:p>
            <a:r>
              <a:rPr lang="en-US" smtClean="0"/>
              <a:t>Laggards are really struggling to get in line for growth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ln/>
        </p:spPr>
        <p:txBody>
          <a:bodyPr wrap="none" anchor="ctr"/>
          <a:lstStyle/>
          <a:p>
            <a:r>
              <a:rPr lang="en-US" smtClean="0"/>
              <a:t>BIC obviously better than laggards</a:t>
            </a:r>
          </a:p>
          <a:p>
            <a:endParaRPr lang="en-US" smtClean="0"/>
          </a:p>
          <a:p>
            <a:r>
              <a:rPr lang="en-US" smtClean="0"/>
              <a:t>Laggards are really struggling to get in line for growth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6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1475"/>
          </a:xfrm>
          <a:noFill/>
          <a:ln/>
        </p:spPr>
        <p:txBody>
          <a:bodyPr wrap="none" lIns="91285" tIns="45643" rIns="91285" bIns="45643" anchor="ctr"/>
          <a:lstStyle/>
          <a:p>
            <a:r>
              <a:rPr lang="en-US" smtClean="0"/>
              <a:t>Newer is still better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175DD5D5-EE64-4D71-802F-3B9DECE6E0C7}" type="slidenum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 anchor="b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85" tIns="45643" rIns="91285" bIns="45643"/>
          <a:lstStyle/>
          <a:p>
            <a:pPr algn="r" defTabSz="455613">
              <a:buSzPct val="10000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4088" algn="l"/>
                <a:tab pos="8215313" algn="l"/>
                <a:tab pos="9129713" algn="l"/>
                <a:tab pos="10040938" algn="l"/>
              </a:tabLst>
            </a:pPr>
            <a:fld id="{335AB8AE-C81A-439E-A453-9AFE2CE3AFFC}" type="datetimeFigureOut">
              <a:rPr lang="en-US" sz="1200">
                <a:solidFill>
                  <a:srgbClr val="000000"/>
                </a:solidFill>
              </a:rPr>
              <a:pPr algn="r" defTabSz="455613">
                <a:buSzPct val="100000"/>
                <a:tabLst>
                  <a:tab pos="0" algn="l"/>
                  <a:tab pos="912813" algn="l"/>
                  <a:tab pos="1825625" algn="l"/>
                  <a:tab pos="2738438" algn="l"/>
                  <a:tab pos="3651250" algn="l"/>
                  <a:tab pos="4564063" algn="l"/>
                  <a:tab pos="5476875" algn="l"/>
                  <a:tab pos="6389688" algn="l"/>
                  <a:tab pos="7304088" algn="l"/>
                  <a:tab pos="8215313" algn="l"/>
                  <a:tab pos="9129713" algn="l"/>
                  <a:tab pos="10040938" algn="l"/>
                </a:tabLst>
              </a:pPr>
              <a:t>12/6/2011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182" name="Rectangle 6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78183" name="Rectangle 7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0700" cy="41798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546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-notagline_1013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0163" y="6719888"/>
            <a:ext cx="1173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© Aberdeen</a:t>
            </a:r>
            <a:r>
              <a:rPr lang="en-US" sz="800" i="1">
                <a:solidFill>
                  <a:schemeClr val="bg1"/>
                </a:solidFill>
                <a:latin typeface="Times New Roman" pitchFamily="18" charset="0"/>
              </a:rPr>
              <a:t>Group</a:t>
            </a: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 2011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1120775"/>
            <a:ext cx="4343400" cy="1470025"/>
          </a:xfrm>
          <a:ln/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2819400"/>
            <a:ext cx="4343400" cy="1752600"/>
          </a:xfrm>
          <a:ln/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5334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34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body-notagline_101310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22438"/>
            <a:ext cx="822960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-30163" y="6719888"/>
            <a:ext cx="1173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© Aberdeen</a:t>
            </a:r>
            <a:r>
              <a:rPr lang="en-US" sz="800" i="1">
                <a:solidFill>
                  <a:schemeClr val="bg1"/>
                </a:solidFill>
                <a:latin typeface="Times New Roman" pitchFamily="18" charset="0"/>
              </a:rPr>
              <a:t>Group</a:t>
            </a: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 2011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8872538" y="6705600"/>
            <a:ext cx="301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CD1618E1-64A3-47DE-8B79-9CA8004B4FD3}" type="slidenum">
              <a:rPr lang="en-US" sz="800">
                <a:solidFill>
                  <a:schemeClr val="bg1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5000"/>
        <a:buFont typeface="Wingdings" pitchFamily="2" charset="2"/>
        <a:buChar char="q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q"/>
        <a:defRPr sz="26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35000"/>
        <a:buFont typeface="Wingdings" pitchFamily="2" charset="2"/>
        <a:buChar char="q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5000"/>
        <a:buFont typeface="Wingdings" pitchFamily="2" charset="2"/>
        <a:buChar char="§"/>
        <a:defRPr sz="22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5000"/>
        <a:buFont typeface="Arial" charset="0"/>
        <a:buChar char="-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65000"/>
        <a:buFont typeface="Arial" charset="0"/>
        <a:buChar char="-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65000"/>
        <a:buFont typeface="Arial" charset="0"/>
        <a:buChar char="-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65000"/>
        <a:buFont typeface="Arial" charset="0"/>
        <a:buChar char="-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SzPct val="65000"/>
        <a:buFont typeface="Arial" charset="0"/>
        <a:buChar char="-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evin.Prouty@Aberdeen.com" TargetMode="External"/><Relationship Id="rId4" Type="http://schemas.openxmlformats.org/officeDocument/2006/relationships/hyperlink" Target="http://www.aberdeen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57300"/>
            <a:ext cx="4572000" cy="1066800"/>
          </a:xfrm>
          <a:noFill/>
        </p:spPr>
        <p:txBody>
          <a:bodyPr/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ERP Selection Strategy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4213225"/>
            <a:ext cx="4191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819400"/>
            <a:ext cx="3581400" cy="2895600"/>
          </a:xfrm>
        </p:spPr>
        <p:txBody>
          <a:bodyPr lIns="90000" tIns="46800" rIns="90000" bIns="46800"/>
          <a:lstStyle/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Kevin Prouty</a:t>
            </a:r>
          </a:p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Research Director,</a:t>
            </a:r>
          </a:p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Enterprise Apps</a:t>
            </a:r>
          </a:p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September, 2011</a:t>
            </a:r>
          </a:p>
          <a:p>
            <a:pPr marL="0" indent="0" algn="ctr" defTabSz="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5334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</a:rPr>
              <a:t>Why are you replacing it?</a:t>
            </a:r>
          </a:p>
        </p:txBody>
      </p:sp>
      <p:pic>
        <p:nvPicPr>
          <p:cNvPr id="13314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6413"/>
            <a:ext cx="89916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5334000" y="1143000"/>
            <a:ext cx="3451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Specific features, modules, extensions</a:t>
            </a:r>
          </a:p>
          <a:p>
            <a:r>
              <a:rPr lang="en-US" sz="1400" b="1"/>
              <a:t>…out of the box</a:t>
            </a:r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>
            <a:off x="5486400" y="16002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3400"/>
            <a:ext cx="8229600" cy="1143000"/>
          </a:xfrm>
          <a:noFill/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Best-in-Class top selection criteria:</a:t>
            </a:r>
            <a:br>
              <a:rPr lang="en-US" smtClean="0"/>
            </a:br>
            <a:r>
              <a:rPr lang="en-US" smtClean="0"/>
              <a:t>It’s about the long-term</a:t>
            </a:r>
          </a:p>
        </p:txBody>
      </p:sp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905000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5334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800000"/>
                </a:solidFill>
              </a:rPr>
              <a:t>Do companies have the organization for Best-in-Class ERP?</a:t>
            </a:r>
          </a:p>
        </p:txBody>
      </p:sp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204913" y="3505200"/>
            <a:ext cx="1614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Sr. management </a:t>
            </a:r>
          </a:p>
          <a:p>
            <a:r>
              <a:rPr lang="en-US" sz="1400" b="1">
                <a:solidFill>
                  <a:schemeClr val="bg1"/>
                </a:solidFill>
              </a:rPr>
              <a:t>is committed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429000" y="3581400"/>
            <a:ext cx="1179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Everyone is</a:t>
            </a:r>
          </a:p>
          <a:p>
            <a:r>
              <a:rPr lang="en-US" sz="1400" b="1">
                <a:solidFill>
                  <a:schemeClr val="bg1"/>
                </a:solidFill>
              </a:rPr>
              <a:t> involved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410200" y="3886200"/>
            <a:ext cx="1217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Business is </a:t>
            </a:r>
          </a:p>
          <a:p>
            <a:r>
              <a:rPr lang="en-US" sz="1400" b="1">
                <a:solidFill>
                  <a:schemeClr val="bg1"/>
                </a:solidFill>
              </a:rPr>
              <a:t>accountable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7545388" y="4038600"/>
            <a:ext cx="1081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People are</a:t>
            </a:r>
          </a:p>
          <a:p>
            <a:r>
              <a:rPr lang="en-US" sz="1400" b="1">
                <a:solidFill>
                  <a:schemeClr val="bg1"/>
                </a:solidFill>
              </a:rPr>
              <a:t>In place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76200" y="6858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</a:rPr>
              <a:t>Do you or will you measure your ERP system?</a:t>
            </a:r>
          </a:p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</a:rPr>
              <a:t>ERP strategy beyond selection and install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7813"/>
            <a:ext cx="91440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7620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</a:rPr>
              <a:t>What is your ERP selection strategy?</a:t>
            </a:r>
          </a:p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</a:rPr>
              <a:t>Peer support for Best-in-Class</a:t>
            </a:r>
          </a:p>
        </p:txBody>
      </p:sp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5715000" y="1524000"/>
            <a:ext cx="19050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31188" cy="1144588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User group support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09800"/>
            <a:ext cx="7467600" cy="2819400"/>
          </a:xfrm>
          <a:noFill/>
        </p:spPr>
        <p:txBody>
          <a:bodyPr lIns="90000" tIns="46800" rIns="90000" bIns="46800"/>
          <a:lstStyle/>
          <a:p>
            <a:pPr marL="280988" indent="-280988" defTabSz="457200">
              <a:buFont typeface="Wingdings" pitchFamily="2" charset="2"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"Working with a user group for an ERP system we were considering, we determined it was not a good fit. The user group saved us significant time and effort."</a:t>
            </a:r>
          </a:p>
          <a:p>
            <a:pPr marL="280988" indent="-280988" defTabSz="457200">
              <a:buFont typeface="Wingdings" pitchFamily="2" charset="2"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~ </a:t>
            </a:r>
            <a:r>
              <a:rPr lang="en-US" sz="2000" i="1" u="sng" smtClean="0"/>
              <a:t>Director of IT, $500M manufacturer of electrical components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31188" cy="1144588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Questions to continuously ask yourself…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9144000" cy="5029200"/>
          </a:xfrm>
          <a:noFill/>
        </p:spPr>
        <p:txBody>
          <a:bodyPr lIns="90000" tIns="46800" rIns="90000" bIns="46800"/>
          <a:lstStyle/>
          <a:p>
            <a:pPr marL="280988" indent="-280988" defTabSz="457200">
              <a:spcBef>
                <a:spcPct val="500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Is your current solution is </a:t>
            </a:r>
            <a:r>
              <a:rPr lang="en-US" b="1" u="sng" smtClean="0"/>
              <a:t>maintainable</a:t>
            </a:r>
            <a:r>
              <a:rPr lang="en-US" smtClean="0"/>
              <a:t> with available resources</a:t>
            </a:r>
          </a:p>
          <a:p>
            <a:pPr marL="280988" indent="-280988" defTabSz="457200">
              <a:spcBef>
                <a:spcPct val="500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Is your current vendor </a:t>
            </a:r>
            <a:r>
              <a:rPr lang="en-US" b="1" u="sng" smtClean="0"/>
              <a:t>stable</a:t>
            </a:r>
            <a:r>
              <a:rPr lang="en-US" smtClean="0"/>
              <a:t>?</a:t>
            </a:r>
          </a:p>
          <a:p>
            <a:pPr marL="280988" indent="-280988" defTabSz="457200">
              <a:spcBef>
                <a:spcPct val="500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Are you always longing for missing </a:t>
            </a:r>
            <a:r>
              <a:rPr lang="en-US" b="1" u="sng" smtClean="0"/>
              <a:t>features</a:t>
            </a:r>
            <a:r>
              <a:rPr lang="en-US" smtClean="0"/>
              <a:t>?</a:t>
            </a:r>
          </a:p>
          <a:p>
            <a:pPr marL="280988" indent="-280988" defTabSz="457200">
              <a:spcBef>
                <a:spcPct val="500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Is your current solution’s </a:t>
            </a:r>
            <a:r>
              <a:rPr lang="en-US" b="1" u="sng" smtClean="0"/>
              <a:t>infrastructure</a:t>
            </a:r>
            <a:r>
              <a:rPr lang="en-US" smtClean="0"/>
              <a:t> sustainable?</a:t>
            </a:r>
            <a:endParaRPr lang="en-US" b="1" u="sng" smtClean="0"/>
          </a:p>
          <a:p>
            <a:pPr marL="280988" indent="-280988" defTabSz="457200">
              <a:spcBef>
                <a:spcPct val="500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Would you rather have a </a:t>
            </a:r>
            <a:r>
              <a:rPr lang="en-US" b="1" u="sng" smtClean="0"/>
              <a:t>root canal</a:t>
            </a:r>
            <a:r>
              <a:rPr lang="en-US" smtClean="0"/>
              <a:t> than customize your system?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31188" cy="1144588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Early Conclusions and Insights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9144000" cy="5029200"/>
          </a:xfrm>
        </p:spPr>
        <p:txBody>
          <a:bodyPr lIns="90000" tIns="46800" rIns="90000" bIns="46800"/>
          <a:lstStyle/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Best-in-Class companies tend use </a:t>
            </a:r>
            <a:r>
              <a:rPr lang="en-US" b="1" smtClean="0"/>
              <a:t>longer-term</a:t>
            </a:r>
            <a:r>
              <a:rPr lang="en-US" smtClean="0"/>
              <a:t> selection criteria than others</a:t>
            </a:r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Top Performing companies typically have more </a:t>
            </a:r>
            <a:r>
              <a:rPr lang="en-US" b="1" smtClean="0"/>
              <a:t>experience</a:t>
            </a:r>
            <a:r>
              <a:rPr lang="en-US" smtClean="0"/>
              <a:t> with ERP.</a:t>
            </a:r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 Laggard companies are not as </a:t>
            </a:r>
            <a:r>
              <a:rPr lang="en-US" b="1" smtClean="0"/>
              <a:t>organizationally prepared</a:t>
            </a:r>
            <a:r>
              <a:rPr lang="en-US" smtClean="0"/>
              <a:t> as other companies</a:t>
            </a:r>
            <a:endParaRPr lang="en-US" b="1" i="1" smtClean="0"/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Best-in-Class companies are </a:t>
            </a:r>
            <a:r>
              <a:rPr lang="en-US" b="1" smtClean="0"/>
              <a:t>actively engaged</a:t>
            </a:r>
            <a:r>
              <a:rPr lang="en-US" smtClean="0"/>
              <a:t> with other companies for support</a:t>
            </a:r>
          </a:p>
          <a:p>
            <a:pPr marL="280988" indent="-280988" defTabSz="457200">
              <a:buClrTx/>
              <a:buSzTx/>
              <a:buFontTx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char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577850"/>
            <a:ext cx="4076700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4572000" cy="4525963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For more information about our research visit </a:t>
            </a:r>
            <a:r>
              <a:rPr lang="en-US" sz="1800" smtClean="0">
                <a:hlinkClick r:id="rId4"/>
              </a:rPr>
              <a:t>www.Aberdeen.com</a:t>
            </a:r>
            <a:r>
              <a:rPr lang="en-US" sz="1800" smtClean="0"/>
              <a:t> 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>
                <a:hlinkClick r:id="rId5"/>
              </a:rPr>
              <a:t>Kevin.Prouty@Aberdeen.com</a:t>
            </a: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44036" name="Title 1"/>
          <p:cNvSpPr>
            <a:spLocks/>
          </p:cNvSpPr>
          <p:nvPr/>
        </p:nvSpPr>
        <p:spPr bwMode="auto">
          <a:xfrm rot="-5400000">
            <a:off x="-1181100" y="2095500"/>
            <a:ext cx="3124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bg2"/>
                </a:solidFill>
              </a:rPr>
              <a:t>Resources</a:t>
            </a:r>
          </a:p>
        </p:txBody>
      </p:sp>
      <p:sp>
        <p:nvSpPr>
          <p:cNvPr id="44037" name="Title 1"/>
          <p:cNvSpPr>
            <a:spLocks/>
          </p:cNvSpPr>
          <p:nvPr/>
        </p:nvSpPr>
        <p:spPr bwMode="auto">
          <a:xfrm>
            <a:off x="914400" y="503238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800000"/>
                </a:solidFill>
              </a:rPr>
              <a:t>Explore Aberdeen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Explore Sage</a:t>
            </a:r>
          </a:p>
        </p:txBody>
      </p:sp>
      <p:sp>
        <p:nvSpPr>
          <p:cNvPr id="3075" name="Rectangle 21"/>
          <p:cNvSpPr txBox="1">
            <a:spLocks noChangeArrowheads="1"/>
          </p:cNvSpPr>
          <p:nvPr/>
        </p:nvSpPr>
        <p:spPr bwMode="auto">
          <a:xfrm>
            <a:off x="914400" y="13716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rgbClr val="008469"/>
              </a:buClr>
            </a:pPr>
            <a:endParaRPr lang="en-US" smtClean="0">
              <a:solidFill>
                <a:srgbClr val="4D4F53"/>
              </a:solidFill>
            </a:endParaRPr>
          </a:p>
        </p:txBody>
      </p:sp>
      <p:pic>
        <p:nvPicPr>
          <p:cNvPr id="3076" name="Picture 3" descr="icon-b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2681288"/>
            <a:ext cx="6985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youtube-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52625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wit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394200"/>
            <a:ext cx="55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facebook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" y="3556000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5450" y="2655888"/>
            <a:ext cx="3519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The Business Management Blog</a:t>
            </a:r>
            <a:b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US" dirty="0">
                <a:solidFill>
                  <a:srgbClr val="008469"/>
                </a:solidFill>
                <a:latin typeface="Arial"/>
              </a:rPr>
              <a:t>blog.sageerpsolutions.com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703388" y="3522663"/>
            <a:ext cx="265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Sage ERP on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Facebook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Arial" charset="0"/>
              </a:rPr>
            </a:br>
            <a:r>
              <a:rPr lang="en-US" dirty="0" smtClean="0">
                <a:solidFill>
                  <a:srgbClr val="008469"/>
                </a:solidFill>
                <a:cs typeface="Arial" charset="0"/>
              </a:rPr>
              <a:t>facebook.com/</a:t>
            </a:r>
            <a:r>
              <a:rPr lang="en-US" dirty="0" err="1" smtClean="0">
                <a:solidFill>
                  <a:srgbClr val="008469"/>
                </a:solidFill>
                <a:cs typeface="Arial" charset="0"/>
              </a:rPr>
              <a:t>sageERP</a:t>
            </a:r>
            <a:endParaRPr lang="en-US" dirty="0" smtClean="0">
              <a:solidFill>
                <a:srgbClr val="008469"/>
              </a:solidFill>
              <a:cs typeface="Arial" charset="0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1692275" y="4365625"/>
            <a:ext cx="232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cs typeface="Arial" charset="0"/>
              </a:rPr>
              <a:t>Sage ERP on Twitter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8469"/>
                </a:solidFill>
                <a:cs typeface="Arial" charset="0"/>
              </a:rPr>
              <a:t>twitter.com/sageERP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1719263" y="5192713"/>
            <a:ext cx="345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cs typeface="Arial" charset="0"/>
              </a:rPr>
              <a:t>The Sage ERP Channel</a:t>
            </a:r>
            <a:br>
              <a:rPr lang="en-US" smtClean="0">
                <a:solidFill>
                  <a:srgbClr val="000000"/>
                </a:solidFill>
                <a:cs typeface="Arial" charset="0"/>
              </a:rPr>
            </a:br>
            <a:r>
              <a:rPr lang="en-US" smtClean="0">
                <a:solidFill>
                  <a:srgbClr val="008469"/>
                </a:solidFill>
                <a:cs typeface="Arial" charset="0"/>
              </a:rPr>
              <a:t>youtube.com/sageERPsolutions</a:t>
            </a:r>
          </a:p>
        </p:txBody>
      </p: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914400" y="1509713"/>
            <a:ext cx="701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cs typeface="Arial" charset="0"/>
              </a:rPr>
              <a:t>For more information on Sage, visit </a:t>
            </a:r>
            <a:r>
              <a:rPr lang="en-US" sz="2400" smtClean="0">
                <a:solidFill>
                  <a:srgbClr val="008469"/>
                </a:solidFill>
                <a:cs typeface="Arial" charset="0"/>
              </a:rPr>
              <a:t>www.sageERPsolutions.com</a:t>
            </a:r>
            <a:r>
              <a:rPr lang="en-US" sz="2400" smtClean="0">
                <a:solidFill>
                  <a:srgbClr val="000000"/>
                </a:solidFill>
                <a:cs typeface="Arial" charset="0"/>
              </a:rPr>
              <a:t> or call </a:t>
            </a:r>
            <a:r>
              <a:rPr lang="en-US" sz="2400" smtClean="0">
                <a:solidFill>
                  <a:srgbClr val="008469"/>
                </a:solidFill>
                <a:cs typeface="Arial" charset="0"/>
              </a:rPr>
              <a:t>866-530-7243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1470818" y="3661569"/>
            <a:ext cx="4329112" cy="25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715000"/>
            <a:ext cx="1752600" cy="84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04800" y="641350"/>
            <a:ext cx="74168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Research</a:t>
            </a:r>
            <a:r>
              <a:rPr lang="en-US" sz="3200">
                <a:solidFill>
                  <a:srgbClr val="336600"/>
                </a:solidFill>
                <a:latin typeface="Calibri" pitchFamily="34" charset="0"/>
              </a:rPr>
              <a:t> </a:t>
            </a:r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Approach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724400" y="1295400"/>
            <a:ext cx="42672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88925" indent="-287338" defTabSz="457200">
              <a:spcBef>
                <a:spcPts val="700"/>
              </a:spcBef>
              <a:spcAft>
                <a:spcPts val="875"/>
              </a:spcAft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>
                <a:solidFill>
                  <a:srgbClr val="000066"/>
                </a:solidFill>
                <a:latin typeface="Calibri" pitchFamily="34" charset="0"/>
              </a:rPr>
              <a:t>Hypothesis</a:t>
            </a:r>
          </a:p>
          <a:p>
            <a:pPr marL="288925" indent="-287338" defTabSz="457200">
              <a:spcBef>
                <a:spcPts val="5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solidFill>
                  <a:srgbClr val="000066"/>
                </a:solidFill>
              </a:rPr>
              <a:t>Companies that are Best-in-Class at using ERP, are also Best-in-Class at selecting the ERP system that best matches their own requirements.</a:t>
            </a:r>
          </a:p>
          <a:p>
            <a:pPr marL="288925" indent="-287338" defTabSz="457200">
              <a:spcBef>
                <a:spcPts val="150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Approach</a:t>
            </a:r>
          </a:p>
          <a:p>
            <a:pPr marL="288925" indent="-287338" defTabSz="457200">
              <a:spcBef>
                <a:spcPts val="1125"/>
              </a:spcBef>
              <a:buClr>
                <a:srgbClr val="000066"/>
              </a:buClr>
              <a:buSzPct val="65000"/>
              <a:buFont typeface="Wingdings" pitchFamily="2" charset="2"/>
              <a:buChar char="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>
                <a:solidFill>
                  <a:srgbClr val="000066"/>
                </a:solidFill>
              </a:rPr>
              <a:t>Electronic survey to all positions inside manufacturing companies</a:t>
            </a:r>
          </a:p>
          <a:p>
            <a:pPr marL="288925" indent="-287338" defTabSz="457200">
              <a:spcBef>
                <a:spcPts val="1125"/>
              </a:spcBef>
              <a:buClr>
                <a:srgbClr val="000066"/>
              </a:buClr>
              <a:buSzPct val="65000"/>
              <a:buFont typeface="Wingdings" pitchFamily="2" charset="2"/>
              <a:buChar char="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>
                <a:solidFill>
                  <a:srgbClr val="000066"/>
                </a:solidFill>
              </a:rPr>
              <a:t>387 responses from the ERP survey; all industries and verticals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1314450"/>
            <a:ext cx="4038600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85750" indent="-284163" defTabSz="457200">
              <a:lnSpc>
                <a:spcPct val="90000"/>
              </a:lnSpc>
              <a:spcBef>
                <a:spcPts val="600"/>
              </a:spcBef>
              <a:buSzPct val="6500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Background</a:t>
            </a:r>
          </a:p>
          <a:p>
            <a:pPr marL="285750" indent="-284163" defTabSz="457200">
              <a:lnSpc>
                <a:spcPct val="90000"/>
              </a:lnSpc>
              <a:spcBef>
                <a:spcPts val="600"/>
              </a:spcBef>
              <a:buSzPct val="6500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US" sz="2400">
              <a:solidFill>
                <a:srgbClr val="000066"/>
              </a:solidFill>
              <a:latin typeface="Calibri" pitchFamily="34" charset="0"/>
            </a:endParaRPr>
          </a:p>
          <a:p>
            <a:pPr marL="285750" indent="-284163" defTabSz="457200">
              <a:lnSpc>
                <a:spcPct val="90000"/>
              </a:lnSpc>
              <a:spcBef>
                <a:spcPts val="500"/>
              </a:spcBef>
              <a:buSzPct val="6500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sz="2000">
                <a:solidFill>
                  <a:srgbClr val="000066"/>
                </a:solidFill>
              </a:rPr>
              <a:t>An ERP selection process is as important as the ERP implementation itself.  It sets the foundation for the overall ERP strategy.</a:t>
            </a:r>
          </a:p>
          <a:p>
            <a:pPr marL="285750" indent="-284163" defTabSz="457200">
              <a:lnSpc>
                <a:spcPct val="90000"/>
              </a:lnSpc>
              <a:spcBef>
                <a:spcPts val="500"/>
              </a:spcBef>
              <a:buSzPct val="6500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sz="2000">
                <a:solidFill>
                  <a:srgbClr val="000066"/>
                </a:solidFill>
              </a:rPr>
              <a:t>Each company must make its selection on its own, but can learn from companies that have been successful at selecting, implementing, and using ERP.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 descr="globe-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3"/>
          <p:cNvSpPr>
            <a:spLocks noGrp="1"/>
          </p:cNvSpPr>
          <p:nvPr>
            <p:ph type="title" idx="4294967295"/>
          </p:nvPr>
        </p:nvSpPr>
        <p:spPr>
          <a:xfrm>
            <a:off x="685800" y="304800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-30163" y="6719888"/>
            <a:ext cx="1173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© Aberdeen</a:t>
            </a:r>
            <a:r>
              <a:rPr lang="en-US" sz="800" i="1">
                <a:solidFill>
                  <a:schemeClr val="bg1"/>
                </a:solidFill>
                <a:latin typeface="Times New Roman" pitchFamily="18" charset="0"/>
              </a:rPr>
              <a:t>Group</a:t>
            </a: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 2010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8888413" y="67056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D5C2C23B-65FD-4A18-AADB-E96E9BDC2E5A}" type="slidenum">
              <a:rPr lang="en-US" sz="800">
                <a:solidFill>
                  <a:schemeClr val="bg1"/>
                </a:solidFill>
                <a:latin typeface="Times New Roman" pitchFamily="18" charset="0"/>
              </a:rPr>
              <a:pPr algn="r"/>
              <a:t>20</a:t>
            </a:fld>
            <a:endParaRPr lang="en-US" sz="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62" name="Title 1"/>
          <p:cNvSpPr>
            <a:spLocks/>
          </p:cNvSpPr>
          <p:nvPr/>
        </p:nvSpPr>
        <p:spPr bwMode="auto">
          <a:xfrm rot="-5400000">
            <a:off x="-1752600" y="2590800"/>
            <a:ext cx="44958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bg2"/>
                </a:solidFill>
              </a:rPr>
              <a:t>Conclusion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31188" cy="1144588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Early Conclusions and Insights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9144000" cy="5029200"/>
          </a:xfrm>
        </p:spPr>
        <p:txBody>
          <a:bodyPr lIns="90000" tIns="46800" rIns="90000" bIns="46800"/>
          <a:lstStyle/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Best-in-Class companies tend to use </a:t>
            </a:r>
            <a:r>
              <a:rPr lang="en-US" b="1" smtClean="0"/>
              <a:t>longer-term</a:t>
            </a:r>
            <a:r>
              <a:rPr lang="en-US" smtClean="0"/>
              <a:t> selection criteria than others</a:t>
            </a:r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Top Performing companies typically have more </a:t>
            </a:r>
            <a:r>
              <a:rPr lang="en-US" b="1" smtClean="0"/>
              <a:t>experience</a:t>
            </a:r>
            <a:r>
              <a:rPr lang="en-US" smtClean="0"/>
              <a:t> with ERP.</a:t>
            </a:r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 Laggard companies are not as </a:t>
            </a:r>
            <a:r>
              <a:rPr lang="en-US" b="1" smtClean="0"/>
              <a:t>organizationally prepared</a:t>
            </a:r>
            <a:r>
              <a:rPr lang="en-US" smtClean="0"/>
              <a:t> as other companies</a:t>
            </a:r>
            <a:endParaRPr lang="en-US" b="1" i="1" smtClean="0"/>
          </a:p>
          <a:p>
            <a:pPr marL="280988" indent="-280988" defTabSz="457200">
              <a:spcBef>
                <a:spcPts val="3600"/>
              </a:spcBef>
              <a:buFont typeface="Wingdings" pitchFamily="2" charset="2"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Best-in-Class companies are </a:t>
            </a:r>
            <a:r>
              <a:rPr lang="en-US" b="1" smtClean="0"/>
              <a:t>actively engaged</a:t>
            </a:r>
            <a:r>
              <a:rPr lang="en-US" smtClean="0"/>
              <a:t> with peers for support and guidance</a:t>
            </a:r>
          </a:p>
          <a:p>
            <a:pPr marL="280988" indent="-280988" defTabSz="457200">
              <a:buClrTx/>
              <a:buSzTx/>
              <a:buFontTx/>
              <a:buChar char="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7" descr="chart"/>
          <p:cNvPicPr>
            <a:picLocks noChangeAspect="1" noChangeArrowheads="1"/>
          </p:cNvPicPr>
          <p:nvPr/>
        </p:nvPicPr>
        <p:blipFill>
          <a:blip r:embed="rId3" cstate="print"/>
          <a:srcRect l="1234" t="2190" r="10121" b="4767"/>
          <a:stretch>
            <a:fillRect/>
          </a:stretch>
        </p:blipFill>
        <p:spPr bwMode="auto">
          <a:xfrm>
            <a:off x="2057400" y="1066800"/>
            <a:ext cx="70469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20"/>
          <p:cNvSpPr>
            <a:spLocks noChangeArrowheads="1"/>
          </p:cNvSpPr>
          <p:nvPr/>
        </p:nvSpPr>
        <p:spPr bwMode="auto">
          <a:xfrm>
            <a:off x="838200" y="3200400"/>
            <a:ext cx="3248025" cy="340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8229600" cy="5715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Aberdeen Maturity Class Framework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457200" y="3498850"/>
            <a:ext cx="3657600" cy="297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What are Best-in-Class companies doing differently?</a:t>
            </a:r>
          </a:p>
          <a:p>
            <a:pPr marL="231775" indent="-231775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What pitfalls are they avoiding?</a:t>
            </a:r>
          </a:p>
          <a:p>
            <a:pPr marL="231775" indent="-231775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Why are they achieving greater success?</a:t>
            </a:r>
          </a:p>
          <a:p>
            <a:pPr marL="231775" indent="-231775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What technologies and services are enabling them 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to succeed? </a:t>
            </a:r>
          </a:p>
        </p:txBody>
      </p:sp>
      <p:sp>
        <p:nvSpPr>
          <p:cNvPr id="171014" name="Title 1"/>
          <p:cNvSpPr>
            <a:spLocks/>
          </p:cNvSpPr>
          <p:nvPr/>
        </p:nvSpPr>
        <p:spPr bwMode="auto">
          <a:xfrm rot="-5400000">
            <a:off x="-1905000" y="3733800"/>
            <a:ext cx="4495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bg2"/>
                </a:solidFill>
              </a:rPr>
              <a:t>Aberdeen’s Methodology</a:t>
            </a:r>
          </a:p>
        </p:txBody>
      </p:sp>
      <p:pic>
        <p:nvPicPr>
          <p:cNvPr id="17101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92238"/>
            <a:ext cx="37338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12"/>
          <p:cNvSpPr>
            <a:spLocks noChangeArrowheads="1"/>
          </p:cNvSpPr>
          <p:nvPr/>
        </p:nvSpPr>
        <p:spPr bwMode="auto">
          <a:xfrm rot="19514231">
            <a:off x="5189538" y="1152525"/>
            <a:ext cx="990600" cy="2209800"/>
          </a:xfrm>
          <a:prstGeom prst="curvedLeftArrow">
            <a:avLst>
              <a:gd name="adj1" fmla="val 44615"/>
              <a:gd name="adj2" fmla="val 89231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Best-in-Class Criteria for the right ERP Strategy</a:t>
            </a:r>
          </a:p>
        </p:txBody>
      </p:sp>
      <p:graphicFrame>
        <p:nvGraphicFramePr>
          <p:cNvPr id="166933" name="Group 21"/>
          <p:cNvGraphicFramePr>
            <a:graphicFrameLocks noGrp="1"/>
          </p:cNvGraphicFramePr>
          <p:nvPr/>
        </p:nvGraphicFramePr>
        <p:xfrm>
          <a:off x="1295400" y="1447800"/>
          <a:ext cx="6629400" cy="4855989"/>
        </p:xfrm>
        <a:graphic>
          <a:graphicData uri="http://schemas.openxmlformats.org/drawingml/2006/table">
            <a:tbl>
              <a:tblPr/>
              <a:tblGrid>
                <a:gridCol w="2667000"/>
                <a:gridCol w="3962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Definition of Maturity Class</a:t>
                      </a:r>
                    </a:p>
                  </a:txBody>
                  <a:tcPr marL="90000" marR="90000" marT="6179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Mean Class Performance</a:t>
                      </a:r>
                    </a:p>
                  </a:txBody>
                  <a:tcPr marL="90000" marR="90000" marT="6179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Best-in-Class: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Top 20%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of aggregate performance scorers</a:t>
                      </a:r>
                    </a:p>
                  </a:txBody>
                  <a:tcPr marL="90000" marR="90000" marT="609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33 days sales outstanding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18% operating margin growth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3.1 days to close a month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96% complete and on-time shipments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90000" marR="90000" marT="6091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Industry Average: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Middle 50%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of aggregate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performance scorers</a:t>
                      </a:r>
                    </a:p>
                  </a:txBody>
                  <a:tcPr marL="90000" marR="90000" marT="609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45 days sales outstanding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10% operating margin growth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5.8 days to close a month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89% complete and on-time shipments</a:t>
                      </a:r>
                    </a:p>
                  </a:txBody>
                  <a:tcPr marL="90000" marR="90000" marT="6091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Laggard: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Bottom 30%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of aggregate performance scorers</a:t>
                      </a:r>
                    </a:p>
                  </a:txBody>
                  <a:tcPr marL="90000" marR="90000" marT="6091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70 days sales outstanding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-1% operating margin growth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8.5 days to close a month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0000"/>
                        </a:buClr>
                        <a:buSzPct val="65000"/>
                        <a:buFont typeface="Wingdings" pitchFamily="2" charset="2"/>
                        <a:buChar char="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78% complete and on-time shipments</a:t>
                      </a:r>
                    </a:p>
                  </a:txBody>
                  <a:tcPr marL="90000" marR="90000" marT="6091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Why should you use a modern ERP system?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idx="4294967295"/>
          </p:nvPr>
        </p:nvGraphicFramePr>
        <p:xfrm>
          <a:off x="228600" y="1722438"/>
          <a:ext cx="8229600" cy="4525965"/>
        </p:xfrm>
        <a:graphic>
          <a:graphicData uri="http://schemas.openxmlformats.org/drawingml/2006/table">
            <a:tbl>
              <a:tblPr/>
              <a:tblGrid>
                <a:gridCol w="2657475"/>
                <a:gridCol w="1381125"/>
                <a:gridCol w="1519238"/>
                <a:gridCol w="1506537"/>
                <a:gridCol w="116522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Benefit from ERP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Best-in-Class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Industry Average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Laggard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No ERP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Reduction in operating costs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-1%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Reduction in administrative costs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18%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-3%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Reduction in inventory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Improvement in internal schedule compliance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18%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Improvement in complete and on-time shipments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17%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2263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3400"/>
            <a:ext cx="8229600" cy="1143000"/>
          </a:xfrm>
          <a:noFill/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What are the top three company strategies that impact your ERP strategy?</a:t>
            </a: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8458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31188" cy="1144588"/>
          </a:xfrm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Typical Selection Process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9067800" cy="5029200"/>
          </a:xfrm>
          <a:noFill/>
        </p:spPr>
        <p:txBody>
          <a:bodyPr lIns="90000" tIns="46800" rIns="90000" bIns="46800"/>
          <a:lstStyle/>
          <a:p>
            <a:pPr marL="533400" indent="-533400" defTabSz="457200">
              <a:spcBef>
                <a:spcPct val="50000"/>
              </a:spcBef>
              <a:buFont typeface="Wingdings" pitchFamily="2" charset="2"/>
              <a:buAutoNum type="arabicParenR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Business and IT develop top level needs through a </a:t>
            </a:r>
            <a:r>
              <a:rPr lang="en-US" b="1" u="sng" smtClean="0"/>
              <a:t>steering committee</a:t>
            </a:r>
          </a:p>
          <a:p>
            <a:pPr marL="533400" indent="-533400" defTabSz="457200">
              <a:spcBef>
                <a:spcPct val="50000"/>
              </a:spcBef>
              <a:buFont typeface="Wingdings" pitchFamily="2" charset="2"/>
              <a:buAutoNum type="arabicParenR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IT puts together long </a:t>
            </a:r>
            <a:r>
              <a:rPr lang="en-US" b="1" u="sng" smtClean="0"/>
              <a:t>list of vendors</a:t>
            </a:r>
            <a:r>
              <a:rPr lang="en-US" smtClean="0"/>
              <a:t> and an RFI</a:t>
            </a:r>
          </a:p>
          <a:p>
            <a:pPr marL="533400" indent="-533400" defTabSz="457200">
              <a:spcBef>
                <a:spcPct val="50000"/>
              </a:spcBef>
              <a:buFont typeface="Wingdings" pitchFamily="2" charset="2"/>
              <a:buAutoNum type="arabicParenR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A </a:t>
            </a:r>
            <a:r>
              <a:rPr lang="en-US" b="1" u="sng" smtClean="0"/>
              <a:t>cross functional</a:t>
            </a:r>
            <a:r>
              <a:rPr lang="en-US" smtClean="0"/>
              <a:t> selection team builds business case, short list (three vendors), and RFP</a:t>
            </a:r>
          </a:p>
          <a:p>
            <a:pPr marL="533400" indent="-533400" defTabSz="457200">
              <a:spcBef>
                <a:spcPct val="50000"/>
              </a:spcBef>
              <a:buFont typeface="Wingdings" pitchFamily="2" charset="2"/>
              <a:buAutoNum type="arabicParenR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A detailed demo is done for each vendor with specific task workers </a:t>
            </a:r>
            <a:r>
              <a:rPr lang="en-US" b="1" u="sng" smtClean="0"/>
              <a:t>evaluating vendor</a:t>
            </a:r>
          </a:p>
          <a:p>
            <a:pPr marL="533400" indent="-533400" defTabSz="457200">
              <a:spcBef>
                <a:spcPct val="50000"/>
              </a:spcBef>
              <a:buFont typeface="Wingdings" pitchFamily="2" charset="2"/>
              <a:buAutoNum type="arabicParenR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</a:pPr>
            <a:r>
              <a:rPr lang="en-US" smtClean="0"/>
              <a:t>The </a:t>
            </a:r>
            <a:r>
              <a:rPr lang="en-US" b="1" u="sng" smtClean="0"/>
              <a:t>cross functional</a:t>
            </a:r>
            <a:r>
              <a:rPr lang="en-US" smtClean="0"/>
              <a:t> team makes final recommendation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76200" y="6858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800000"/>
                </a:solidFill>
              </a:rPr>
              <a:t>What did you replace or are you replacing:</a:t>
            </a:r>
          </a:p>
          <a:p>
            <a:pPr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800000"/>
                </a:solidFill>
              </a:rPr>
              <a:t>Distinction between replacement and new to ERP</a:t>
            </a:r>
          </a:p>
        </p:txBody>
      </p:sp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2275"/>
            <a:ext cx="89154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28600" y="1600200"/>
            <a:ext cx="8686800" cy="1371600"/>
          </a:xfrm>
          <a:prstGeom prst="rect">
            <a:avLst/>
          </a:prstGeom>
          <a:solidFill>
            <a:schemeClr val="accent1">
              <a:alpha val="10001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Replacing ERP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28600" y="3048000"/>
            <a:ext cx="8686800" cy="2133600"/>
          </a:xfrm>
          <a:prstGeom prst="rect">
            <a:avLst/>
          </a:prstGeom>
          <a:solidFill>
            <a:srgbClr val="FFCC00">
              <a:alpha val="10001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					</a:t>
            </a:r>
            <a:r>
              <a:rPr lang="en-US" b="1"/>
              <a:t>New to ERP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Template_20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D2A72C"/>
      </a:accent2>
      <a:accent3>
        <a:srgbClr val="FFFFFF"/>
      </a:accent3>
      <a:accent4>
        <a:srgbClr val="000000"/>
      </a:accent4>
      <a:accent5>
        <a:srgbClr val="AAADB8"/>
      </a:accent5>
      <a:accent6>
        <a:srgbClr val="BE9727"/>
      </a:accent6>
      <a:hlink>
        <a:srgbClr val="1A6C2A"/>
      </a:hlink>
      <a:folHlink>
        <a:srgbClr val="660033"/>
      </a:folHlink>
    </a:clrScheme>
    <a:fontScheme name="PresentationTemplate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Template_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_20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B9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1F1C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EABAB"/>
        </a:accent5>
        <a:accent6>
          <a:srgbClr val="B9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_201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1F1C"/>
        </a:accent1>
        <a:accent2>
          <a:srgbClr val="AD6B21"/>
        </a:accent2>
        <a:accent3>
          <a:srgbClr val="FFFFFF"/>
        </a:accent3>
        <a:accent4>
          <a:srgbClr val="000000"/>
        </a:accent4>
        <a:accent5>
          <a:srgbClr val="BEABAB"/>
        </a:accent5>
        <a:accent6>
          <a:srgbClr val="9C601D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PresentationTemplate_2011</Template>
  <TotalTime>1883</TotalTime>
  <Words>776</Words>
  <Application>Microsoft Office PowerPoint</Application>
  <PresentationFormat>On-screen Show (4:3)</PresentationFormat>
  <Paragraphs>165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PresentationTemplate_2011</vt:lpstr>
      <vt:lpstr>ERP Selection Strategy</vt:lpstr>
      <vt:lpstr>Slide 2</vt:lpstr>
      <vt:lpstr>Early Conclusions and Insights</vt:lpstr>
      <vt:lpstr>Aberdeen Maturity Class Framework</vt:lpstr>
      <vt:lpstr>Best-in-Class Criteria for the right ERP Strategy</vt:lpstr>
      <vt:lpstr>Why should you use a modern ERP system?</vt:lpstr>
      <vt:lpstr>What are the top three company strategies that impact your ERP strategy?</vt:lpstr>
      <vt:lpstr>Typical Selection Process</vt:lpstr>
      <vt:lpstr>Slide 9</vt:lpstr>
      <vt:lpstr>Slide 10</vt:lpstr>
      <vt:lpstr>Best-in-Class top selection criteria: It’s about the long-term</vt:lpstr>
      <vt:lpstr>Slide 12</vt:lpstr>
      <vt:lpstr>Slide 13</vt:lpstr>
      <vt:lpstr>Slide 14</vt:lpstr>
      <vt:lpstr>User group support</vt:lpstr>
      <vt:lpstr>Questions to continuously ask yourself…</vt:lpstr>
      <vt:lpstr>Early Conclusions and Insights</vt:lpstr>
      <vt:lpstr>Slide 18</vt:lpstr>
      <vt:lpstr>Explore Sage</vt:lpstr>
      <vt:lpstr>Thank You</vt:lpstr>
    </vt:vector>
  </TitlesOfParts>
  <Company>aberdeen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Assets Drive Sales and Revenue Growth</dc:title>
  <dc:creator>chris.houpis</dc:creator>
  <cp:lastModifiedBy>Sage</cp:lastModifiedBy>
  <cp:revision>111</cp:revision>
  <dcterms:created xsi:type="dcterms:W3CDTF">2011-01-28T20:00:35Z</dcterms:created>
  <dcterms:modified xsi:type="dcterms:W3CDTF">2011-12-06T17:00:30Z</dcterms:modified>
</cp:coreProperties>
</file>